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144000"/>
  <p:embeddedFontLst>
    <p:embeddedFont>
      <p:font typeface="Arial MT Pro" panose="020B0604020202020204" charset="0"/>
      <p:regular r:id="rId12"/>
    </p:embeddedFont>
    <p:embeddedFont>
      <p:font typeface="Arial MT Pro Bold" panose="020B0604020202020204" charset="0"/>
      <p:regular r:id="rId13"/>
    </p:embeddedFont>
    <p:embeddedFont>
      <p:font typeface="Arial MT Pro Bold Italics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  <p:embeddedFont>
      <p:font typeface="Futura" panose="020B0604020202020204" charset="0"/>
      <p:regular r:id="rId21"/>
    </p:embeddedFont>
    <p:embeddedFont>
      <p:font typeface="Futura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92" autoAdjust="0"/>
  </p:normalViewPr>
  <p:slideViewPr>
    <p:cSldViewPr>
      <p:cViewPr varScale="1">
        <p:scale>
          <a:sx n="42" d="100"/>
          <a:sy n="42" d="100"/>
        </p:scale>
        <p:origin x="7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75826-D757-4A97-A645-F0B17D4DC898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A9297-FBA2-44E6-9CB4-955D80849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7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A9297-FBA2-44E6-9CB4-955D80849F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7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A9297-FBA2-44E6-9CB4-955D80849F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3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A9297-FBA2-44E6-9CB4-955D80849F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54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A9297-FBA2-44E6-9CB4-955D80849F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8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A9297-FBA2-44E6-9CB4-955D80849F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7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A9297-FBA2-44E6-9CB4-955D80849F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0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855643" y="2129348"/>
            <a:ext cx="7744566" cy="5855093"/>
            <a:chOff x="0" y="0"/>
            <a:chExt cx="660400" cy="4992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499280"/>
            </a:xfrm>
            <a:custGeom>
              <a:avLst/>
              <a:gdLst/>
              <a:ahLst/>
              <a:cxnLst/>
              <a:rect l="l" t="t" r="r" b="b"/>
              <a:pathLst>
                <a:path w="660400" h="49928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1538"/>
                  </a:cubicBezTo>
                  <a:lnTo>
                    <a:pt x="660400" y="499280"/>
                  </a:lnTo>
                  <a:lnTo>
                    <a:pt x="0" y="499280"/>
                  </a:lnTo>
                  <a:lnTo>
                    <a:pt x="0" y="32167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F618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60400" cy="410380"/>
            </a:xfrm>
            <a:prstGeom prst="rect">
              <a:avLst/>
            </a:prstGeom>
          </p:spPr>
          <p:txBody>
            <a:bodyPr lIns="1091778" tIns="1091778" rIns="1091778" bIns="109177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4415717" y="2129348"/>
            <a:ext cx="7744566" cy="5855093"/>
            <a:chOff x="0" y="0"/>
            <a:chExt cx="660400" cy="4992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499280"/>
            </a:xfrm>
            <a:custGeom>
              <a:avLst/>
              <a:gdLst/>
              <a:ahLst/>
              <a:cxnLst/>
              <a:rect l="l" t="t" r="r" b="b"/>
              <a:pathLst>
                <a:path w="660400" h="49928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1538"/>
                  </a:cubicBezTo>
                  <a:lnTo>
                    <a:pt x="660400" y="499280"/>
                  </a:lnTo>
                  <a:lnTo>
                    <a:pt x="0" y="499280"/>
                  </a:lnTo>
                  <a:lnTo>
                    <a:pt x="0" y="32167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5AAAA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60400" cy="410380"/>
            </a:xfrm>
            <a:prstGeom prst="rect">
              <a:avLst/>
            </a:prstGeom>
          </p:spPr>
          <p:txBody>
            <a:bodyPr lIns="1091778" tIns="1091778" rIns="1091778" bIns="109177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460598"/>
            <a:ext cx="11260404" cy="757944"/>
            <a:chOff x="0" y="0"/>
            <a:chExt cx="603769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37690" cy="406400"/>
            </a:xfrm>
            <a:custGeom>
              <a:avLst/>
              <a:gdLst/>
              <a:ahLst/>
              <a:cxnLst/>
              <a:rect l="l" t="t" r="r" b="b"/>
              <a:pathLst>
                <a:path w="6037690" h="406400">
                  <a:moveTo>
                    <a:pt x="5834490" y="0"/>
                  </a:moveTo>
                  <a:cubicBezTo>
                    <a:pt x="5946715" y="0"/>
                    <a:pt x="6037690" y="90976"/>
                    <a:pt x="6037690" y="203200"/>
                  </a:cubicBezTo>
                  <a:cubicBezTo>
                    <a:pt x="6037690" y="315424"/>
                    <a:pt x="5946715" y="406400"/>
                    <a:pt x="583449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BE4E4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603769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8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-106231"/>
            <a:ext cx="2754895" cy="2754895"/>
          </a:xfrm>
          <a:custGeom>
            <a:avLst/>
            <a:gdLst/>
            <a:ahLst/>
            <a:cxnLst/>
            <a:rect l="l" t="t" r="r" b="b"/>
            <a:pathLst>
              <a:path w="2754895" h="2754895">
                <a:moveTo>
                  <a:pt x="0" y="0"/>
                </a:moveTo>
                <a:lnTo>
                  <a:pt x="2754895" y="0"/>
                </a:lnTo>
                <a:lnTo>
                  <a:pt x="2754895" y="2754896"/>
                </a:lnTo>
                <a:lnTo>
                  <a:pt x="0" y="275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124204" y="8929178"/>
            <a:ext cx="5998896" cy="1061779"/>
          </a:xfrm>
          <a:custGeom>
            <a:avLst/>
            <a:gdLst/>
            <a:ahLst/>
            <a:cxnLst/>
            <a:rect l="l" t="t" r="r" b="b"/>
            <a:pathLst>
              <a:path w="5998896" h="1061779">
                <a:moveTo>
                  <a:pt x="0" y="0"/>
                </a:moveTo>
                <a:lnTo>
                  <a:pt x="5998896" y="0"/>
                </a:lnTo>
                <a:lnTo>
                  <a:pt x="5998896" y="1061779"/>
                </a:lnTo>
                <a:lnTo>
                  <a:pt x="0" y="10617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2427964"/>
            <a:ext cx="12309097" cy="5951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31"/>
              </a:lnSpc>
            </a:pPr>
            <a:r>
              <a:rPr lang="en-US" sz="6467" b="1" spc="-316">
                <a:solidFill>
                  <a:srgbClr val="1F618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Establishing the determinants and potential solutions for pharmacy professionals engaging with research; a theory-based national survey </a:t>
            </a:r>
          </a:p>
          <a:p>
            <a:pPr algn="l">
              <a:lnSpc>
                <a:spcPts val="7631"/>
              </a:lnSpc>
            </a:pPr>
            <a:endParaRPr lang="en-US" sz="6467" b="1" spc="-316">
              <a:solidFill>
                <a:srgbClr val="1F618D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6317" y="7633984"/>
            <a:ext cx="10698163" cy="339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5"/>
              </a:lnSpc>
              <a:spcBef>
                <a:spcPct val="0"/>
              </a:spcBef>
            </a:pPr>
            <a:r>
              <a:rPr lang="en-US" sz="1989">
                <a:solidFill>
                  <a:srgbClr val="1F618D">
                    <a:alpha val="80000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Charlotte Jones on behalf of the NIHR-Supported Incubator for Pharmacy Professionals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03055" cy="10597789"/>
            <a:chOff x="0" y="0"/>
            <a:chExt cx="316854" cy="2791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854" cy="2791187"/>
            </a:xfrm>
            <a:custGeom>
              <a:avLst/>
              <a:gdLst/>
              <a:ahLst/>
              <a:cxnLst/>
              <a:rect l="l" t="t" r="r" b="b"/>
              <a:pathLst>
                <a:path w="316854" h="2791187">
                  <a:moveTo>
                    <a:pt x="0" y="0"/>
                  </a:moveTo>
                  <a:lnTo>
                    <a:pt x="316854" y="0"/>
                  </a:lnTo>
                  <a:lnTo>
                    <a:pt x="316854" y="2791187"/>
                  </a:lnTo>
                  <a:lnTo>
                    <a:pt x="0" y="2791187"/>
                  </a:lnTo>
                  <a:close/>
                </a:path>
              </a:pathLst>
            </a:custGeom>
            <a:solidFill>
              <a:srgbClr val="1F618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6854" cy="2829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01455" y="3077768"/>
            <a:ext cx="8061392" cy="4131463"/>
          </a:xfrm>
          <a:custGeom>
            <a:avLst/>
            <a:gdLst/>
            <a:ahLst/>
            <a:cxnLst/>
            <a:rect l="l" t="t" r="r" b="b"/>
            <a:pathLst>
              <a:path w="8061392" h="4131463">
                <a:moveTo>
                  <a:pt x="0" y="0"/>
                </a:moveTo>
                <a:lnTo>
                  <a:pt x="8061391" y="0"/>
                </a:lnTo>
                <a:lnTo>
                  <a:pt x="8061391" y="4131464"/>
                </a:lnTo>
                <a:lnTo>
                  <a:pt x="0" y="4131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7084945" y="0"/>
            <a:ext cx="1203055" cy="10597789"/>
            <a:chOff x="0" y="0"/>
            <a:chExt cx="316854" cy="27911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6854" cy="2791187"/>
            </a:xfrm>
            <a:custGeom>
              <a:avLst/>
              <a:gdLst/>
              <a:ahLst/>
              <a:cxnLst/>
              <a:rect l="l" t="t" r="r" b="b"/>
              <a:pathLst>
                <a:path w="316854" h="2791187">
                  <a:moveTo>
                    <a:pt x="0" y="0"/>
                  </a:moveTo>
                  <a:lnTo>
                    <a:pt x="316854" y="0"/>
                  </a:lnTo>
                  <a:lnTo>
                    <a:pt x="316854" y="2791187"/>
                  </a:lnTo>
                  <a:lnTo>
                    <a:pt x="0" y="2791187"/>
                  </a:lnTo>
                  <a:close/>
                </a:path>
              </a:pathLst>
            </a:custGeom>
            <a:solidFill>
              <a:srgbClr val="1F618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6854" cy="2829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971194" y="665716"/>
            <a:ext cx="12345612" cy="1065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8"/>
              </a:lnSpc>
            </a:pPr>
            <a:r>
              <a:rPr lang="en-US" sz="6939" b="1" i="1" spc="-340">
                <a:solidFill>
                  <a:srgbClr val="1F618D"/>
                </a:solidFill>
                <a:latin typeface="Arial MT Pro Bold Italics"/>
                <a:ea typeface="Arial MT Pro Bold Italics"/>
                <a:cs typeface="Arial MT Pro Bold Italics"/>
                <a:sym typeface="Arial MT Pro Bold Italics"/>
              </a:rPr>
              <a:t>Why research?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0857" y="8657820"/>
            <a:ext cx="14246607" cy="765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8"/>
              </a:lnSpc>
              <a:spcBef>
                <a:spcPct val="0"/>
              </a:spcBef>
            </a:pPr>
            <a:r>
              <a:rPr lang="en-US" sz="2534" b="1" dirty="0">
                <a:solidFill>
                  <a:srgbClr val="1F618D"/>
                </a:solidFill>
                <a:latin typeface="Futura Bold"/>
                <a:ea typeface="Futura Bold"/>
                <a:cs typeface="Futura Bold"/>
                <a:sym typeface="Futura Bold"/>
              </a:rPr>
              <a:t>Pharmacy professionals accounted for only 2.7% of the applications in the NIHR doctoral fellowship pool during 2014–2021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25474" y="1580056"/>
            <a:ext cx="8437372" cy="45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7"/>
              </a:lnSpc>
              <a:spcBef>
                <a:spcPct val="0"/>
              </a:spcBef>
            </a:pPr>
            <a:r>
              <a:rPr lang="en-US" sz="2734" b="1">
                <a:solidFill>
                  <a:srgbClr val="1F618D"/>
                </a:solidFill>
                <a:latin typeface="Futura Bold"/>
                <a:ea typeface="Futura Bold"/>
                <a:cs typeface="Futura Bold"/>
                <a:sym typeface="Futura Bold"/>
              </a:rPr>
              <a:t>“Making research everybody’s business”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6231"/>
            <a:ext cx="2754895" cy="2754895"/>
          </a:xfrm>
          <a:custGeom>
            <a:avLst/>
            <a:gdLst/>
            <a:ahLst/>
            <a:cxnLst/>
            <a:rect l="l" t="t" r="r" b="b"/>
            <a:pathLst>
              <a:path w="2754895" h="2754895">
                <a:moveTo>
                  <a:pt x="0" y="0"/>
                </a:moveTo>
                <a:lnTo>
                  <a:pt x="2754895" y="0"/>
                </a:lnTo>
                <a:lnTo>
                  <a:pt x="2754895" y="2754896"/>
                </a:lnTo>
                <a:lnTo>
                  <a:pt x="0" y="275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9152" y="2356834"/>
            <a:ext cx="5479352" cy="3712961"/>
            <a:chOff x="0" y="0"/>
            <a:chExt cx="945518" cy="6407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5518" cy="640709"/>
            </a:xfrm>
            <a:custGeom>
              <a:avLst/>
              <a:gdLst/>
              <a:ahLst/>
              <a:cxnLst/>
              <a:rect l="l" t="t" r="r" b="b"/>
              <a:pathLst>
                <a:path w="945518" h="640709">
                  <a:moveTo>
                    <a:pt x="39562" y="0"/>
                  </a:moveTo>
                  <a:lnTo>
                    <a:pt x="905956" y="0"/>
                  </a:lnTo>
                  <a:cubicBezTo>
                    <a:pt x="927805" y="0"/>
                    <a:pt x="945518" y="17712"/>
                    <a:pt x="945518" y="39562"/>
                  </a:cubicBezTo>
                  <a:lnTo>
                    <a:pt x="945518" y="601147"/>
                  </a:lnTo>
                  <a:cubicBezTo>
                    <a:pt x="945518" y="622997"/>
                    <a:pt x="927805" y="640709"/>
                    <a:pt x="905956" y="640709"/>
                  </a:cubicBezTo>
                  <a:lnTo>
                    <a:pt x="39562" y="640709"/>
                  </a:lnTo>
                  <a:cubicBezTo>
                    <a:pt x="17712" y="640709"/>
                    <a:pt x="0" y="622997"/>
                    <a:pt x="0" y="601147"/>
                  </a:cubicBezTo>
                  <a:lnTo>
                    <a:pt x="0" y="39562"/>
                  </a:lnTo>
                  <a:cubicBezTo>
                    <a:pt x="0" y="17712"/>
                    <a:pt x="17712" y="0"/>
                    <a:pt x="395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45518" cy="678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26822" y="6069795"/>
            <a:ext cx="5434356" cy="3682470"/>
            <a:chOff x="0" y="0"/>
            <a:chExt cx="945518" cy="6407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5518" cy="640709"/>
            </a:xfrm>
            <a:custGeom>
              <a:avLst/>
              <a:gdLst/>
              <a:ahLst/>
              <a:cxnLst/>
              <a:rect l="l" t="t" r="r" b="b"/>
              <a:pathLst>
                <a:path w="945518" h="640709">
                  <a:moveTo>
                    <a:pt x="39890" y="0"/>
                  </a:moveTo>
                  <a:lnTo>
                    <a:pt x="905628" y="0"/>
                  </a:lnTo>
                  <a:cubicBezTo>
                    <a:pt x="916208" y="0"/>
                    <a:pt x="926354" y="4203"/>
                    <a:pt x="933835" y="11683"/>
                  </a:cubicBezTo>
                  <a:cubicBezTo>
                    <a:pt x="941315" y="19164"/>
                    <a:pt x="945518" y="29310"/>
                    <a:pt x="945518" y="39890"/>
                  </a:cubicBezTo>
                  <a:lnTo>
                    <a:pt x="945518" y="600820"/>
                  </a:lnTo>
                  <a:cubicBezTo>
                    <a:pt x="945518" y="622850"/>
                    <a:pt x="927659" y="640709"/>
                    <a:pt x="905628" y="640709"/>
                  </a:cubicBezTo>
                  <a:lnTo>
                    <a:pt x="39890" y="640709"/>
                  </a:lnTo>
                  <a:cubicBezTo>
                    <a:pt x="29310" y="640709"/>
                    <a:pt x="19164" y="636506"/>
                    <a:pt x="11683" y="629026"/>
                  </a:cubicBezTo>
                  <a:cubicBezTo>
                    <a:pt x="4203" y="621545"/>
                    <a:pt x="0" y="611399"/>
                    <a:pt x="0" y="600820"/>
                  </a:cubicBezTo>
                  <a:lnTo>
                    <a:pt x="0" y="39890"/>
                  </a:lnTo>
                  <a:cubicBezTo>
                    <a:pt x="0" y="29310"/>
                    <a:pt x="4203" y="19164"/>
                    <a:pt x="11683" y="11683"/>
                  </a:cubicBezTo>
                  <a:cubicBezTo>
                    <a:pt x="19164" y="4203"/>
                    <a:pt x="29310" y="0"/>
                    <a:pt x="398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45518" cy="678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4638954" y="5063975"/>
            <a:ext cx="481498" cy="481498"/>
          </a:xfrm>
          <a:custGeom>
            <a:avLst/>
            <a:gdLst/>
            <a:ahLst/>
            <a:cxnLst/>
            <a:rect l="l" t="t" r="r" b="b"/>
            <a:pathLst>
              <a:path w="481498" h="481498">
                <a:moveTo>
                  <a:pt x="0" y="481497"/>
                </a:moveTo>
                <a:lnTo>
                  <a:pt x="481498" y="481497"/>
                </a:lnTo>
                <a:lnTo>
                  <a:pt x="481498" y="0"/>
                </a:lnTo>
                <a:lnTo>
                  <a:pt x="0" y="0"/>
                </a:lnTo>
                <a:lnTo>
                  <a:pt x="0" y="48149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874515" flipV="1">
            <a:off x="11108706" y="6565220"/>
            <a:ext cx="477544" cy="477544"/>
          </a:xfrm>
          <a:custGeom>
            <a:avLst/>
            <a:gdLst/>
            <a:ahLst/>
            <a:cxnLst/>
            <a:rect l="l" t="t" r="r" b="b"/>
            <a:pathLst>
              <a:path w="477544" h="477544">
                <a:moveTo>
                  <a:pt x="0" y="477544"/>
                </a:moveTo>
                <a:lnTo>
                  <a:pt x="477544" y="477544"/>
                </a:lnTo>
                <a:lnTo>
                  <a:pt x="477544" y="0"/>
                </a:lnTo>
                <a:lnTo>
                  <a:pt x="0" y="0"/>
                </a:lnTo>
                <a:lnTo>
                  <a:pt x="0" y="47754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43000" y="485624"/>
            <a:ext cx="8616869" cy="1466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89"/>
              </a:lnSpc>
            </a:pPr>
            <a:r>
              <a:rPr lang="en-US" sz="11078" b="1" spc="-542" dirty="0">
                <a:solidFill>
                  <a:srgbClr val="1F618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Survey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55847" y="1792864"/>
            <a:ext cx="5084868" cy="1875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72"/>
              </a:lnSpc>
            </a:pPr>
            <a:r>
              <a:rPr lang="en-US" sz="11078" b="1" spc="-542" dirty="0">
                <a:solidFill>
                  <a:srgbClr val="5AAAA9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Aims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51214" y="6595368"/>
            <a:ext cx="5035912" cy="2662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5"/>
              </a:lnSpc>
              <a:spcBef>
                <a:spcPct val="0"/>
              </a:spcBef>
            </a:pPr>
            <a:r>
              <a:rPr lang="en-US" sz="2997">
                <a:solidFill>
                  <a:srgbClr val="1F618D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Survey was informed by previous focus groups and underpinned by the Theoretical Domains Framework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3445" y="2598610"/>
            <a:ext cx="4896566" cy="318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4"/>
              </a:lnSpc>
              <a:spcBef>
                <a:spcPct val="0"/>
              </a:spcBef>
            </a:pPr>
            <a:r>
              <a:rPr lang="en-US" sz="2988">
                <a:solidFill>
                  <a:srgbClr val="1F618D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Sought to establish the agreement to identified determinants (barriers enablers) in focus groups with the rest of the profession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356478" y="2321976"/>
            <a:ext cx="5624931" cy="3811609"/>
            <a:chOff x="0" y="0"/>
            <a:chExt cx="945518" cy="6407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45518" cy="640709"/>
            </a:xfrm>
            <a:custGeom>
              <a:avLst/>
              <a:gdLst/>
              <a:ahLst/>
              <a:cxnLst/>
              <a:rect l="l" t="t" r="r" b="b"/>
              <a:pathLst>
                <a:path w="945518" h="640709">
                  <a:moveTo>
                    <a:pt x="38538" y="0"/>
                  </a:moveTo>
                  <a:lnTo>
                    <a:pt x="906980" y="0"/>
                  </a:lnTo>
                  <a:cubicBezTo>
                    <a:pt x="917201" y="0"/>
                    <a:pt x="927003" y="4060"/>
                    <a:pt x="934230" y="11288"/>
                  </a:cubicBezTo>
                  <a:cubicBezTo>
                    <a:pt x="941458" y="18515"/>
                    <a:pt x="945518" y="28317"/>
                    <a:pt x="945518" y="38538"/>
                  </a:cubicBezTo>
                  <a:lnTo>
                    <a:pt x="945518" y="602171"/>
                  </a:lnTo>
                  <a:cubicBezTo>
                    <a:pt x="945518" y="623455"/>
                    <a:pt x="928264" y="640709"/>
                    <a:pt x="906980" y="640709"/>
                  </a:cubicBezTo>
                  <a:lnTo>
                    <a:pt x="38538" y="640709"/>
                  </a:lnTo>
                  <a:cubicBezTo>
                    <a:pt x="28317" y="640709"/>
                    <a:pt x="18515" y="636649"/>
                    <a:pt x="11288" y="629422"/>
                  </a:cubicBezTo>
                  <a:cubicBezTo>
                    <a:pt x="4060" y="622194"/>
                    <a:pt x="0" y="612392"/>
                    <a:pt x="0" y="602171"/>
                  </a:cubicBezTo>
                  <a:lnTo>
                    <a:pt x="0" y="38538"/>
                  </a:lnTo>
                  <a:cubicBezTo>
                    <a:pt x="0" y="28317"/>
                    <a:pt x="4060" y="18515"/>
                    <a:pt x="11288" y="11288"/>
                  </a:cubicBezTo>
                  <a:cubicBezTo>
                    <a:pt x="18515" y="4060"/>
                    <a:pt x="28317" y="0"/>
                    <a:pt x="385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945518" cy="678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772314" y="2557445"/>
            <a:ext cx="4793260" cy="322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8"/>
              </a:lnSpc>
              <a:spcBef>
                <a:spcPct val="0"/>
              </a:spcBef>
            </a:pPr>
            <a:r>
              <a:rPr lang="en-US" sz="3070">
                <a:solidFill>
                  <a:srgbClr val="1F618D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Results used to inform co-design workshops to address established determinants and potential solutions to increase research capacity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60550" y="-264194"/>
            <a:ext cx="1203055" cy="10597789"/>
            <a:chOff x="0" y="0"/>
            <a:chExt cx="316854" cy="2791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854" cy="2791187"/>
            </a:xfrm>
            <a:custGeom>
              <a:avLst/>
              <a:gdLst/>
              <a:ahLst/>
              <a:cxnLst/>
              <a:rect l="l" t="t" r="r" b="b"/>
              <a:pathLst>
                <a:path w="316854" h="2791187">
                  <a:moveTo>
                    <a:pt x="0" y="0"/>
                  </a:moveTo>
                  <a:lnTo>
                    <a:pt x="316854" y="0"/>
                  </a:lnTo>
                  <a:lnTo>
                    <a:pt x="316854" y="2791187"/>
                  </a:lnTo>
                  <a:lnTo>
                    <a:pt x="0" y="2791187"/>
                  </a:lnTo>
                  <a:close/>
                </a:path>
              </a:pathLst>
            </a:custGeom>
            <a:solidFill>
              <a:srgbClr val="1F618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6854" cy="2829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8938" y="3985923"/>
            <a:ext cx="4456312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165B8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5958370"/>
            <a:ext cx="3591888" cy="359188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696006" y="5678389"/>
            <a:ext cx="228903" cy="317541"/>
            <a:chOff x="0" y="0"/>
            <a:chExt cx="31220" cy="433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220" cy="43309"/>
            </a:xfrm>
            <a:custGeom>
              <a:avLst/>
              <a:gdLst/>
              <a:ahLst/>
              <a:cxnLst/>
              <a:rect l="l" t="t" r="r" b="b"/>
              <a:pathLst>
                <a:path w="31220" h="43309">
                  <a:moveTo>
                    <a:pt x="0" y="0"/>
                  </a:moveTo>
                  <a:lnTo>
                    <a:pt x="31220" y="0"/>
                  </a:lnTo>
                  <a:lnTo>
                    <a:pt x="31220" y="43309"/>
                  </a:lnTo>
                  <a:lnTo>
                    <a:pt x="0" y="43309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1220" cy="718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696006" y="6409047"/>
            <a:ext cx="228903" cy="317541"/>
            <a:chOff x="0" y="0"/>
            <a:chExt cx="31220" cy="4330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220" cy="43309"/>
            </a:xfrm>
            <a:custGeom>
              <a:avLst/>
              <a:gdLst/>
              <a:ahLst/>
              <a:cxnLst/>
              <a:rect l="l" t="t" r="r" b="b"/>
              <a:pathLst>
                <a:path w="31220" h="43309">
                  <a:moveTo>
                    <a:pt x="0" y="0"/>
                  </a:moveTo>
                  <a:lnTo>
                    <a:pt x="31220" y="0"/>
                  </a:lnTo>
                  <a:lnTo>
                    <a:pt x="31220" y="43309"/>
                  </a:lnTo>
                  <a:lnTo>
                    <a:pt x="0" y="43309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1220" cy="718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20190" y="7193383"/>
            <a:ext cx="228903" cy="317541"/>
            <a:chOff x="0" y="0"/>
            <a:chExt cx="31220" cy="4330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220" cy="43309"/>
            </a:xfrm>
            <a:custGeom>
              <a:avLst/>
              <a:gdLst/>
              <a:ahLst/>
              <a:cxnLst/>
              <a:rect l="l" t="t" r="r" b="b"/>
              <a:pathLst>
                <a:path w="31220" h="43309">
                  <a:moveTo>
                    <a:pt x="0" y="0"/>
                  </a:moveTo>
                  <a:lnTo>
                    <a:pt x="31220" y="0"/>
                  </a:lnTo>
                  <a:lnTo>
                    <a:pt x="31220" y="43309"/>
                  </a:lnTo>
                  <a:lnTo>
                    <a:pt x="0" y="43309"/>
                  </a:lnTo>
                  <a:close/>
                </a:path>
              </a:pathLst>
            </a:custGeom>
            <a:solidFill>
              <a:srgbClr val="E95C4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220" cy="718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7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752643" y="8247060"/>
            <a:ext cx="228903" cy="317541"/>
            <a:chOff x="0" y="0"/>
            <a:chExt cx="31220" cy="4330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1220" cy="43309"/>
            </a:xfrm>
            <a:custGeom>
              <a:avLst/>
              <a:gdLst/>
              <a:ahLst/>
              <a:cxnLst/>
              <a:rect l="l" t="t" r="r" b="b"/>
              <a:pathLst>
                <a:path w="31220" h="43309">
                  <a:moveTo>
                    <a:pt x="0" y="0"/>
                  </a:moveTo>
                  <a:lnTo>
                    <a:pt x="31220" y="0"/>
                  </a:lnTo>
                  <a:lnTo>
                    <a:pt x="31220" y="43309"/>
                  </a:lnTo>
                  <a:lnTo>
                    <a:pt x="0" y="43309"/>
                  </a:lnTo>
                  <a:close/>
                </a:path>
              </a:pathLst>
            </a:custGeom>
            <a:solidFill>
              <a:srgbClr val="16828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31220" cy="718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7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52643" y="9278500"/>
            <a:ext cx="228903" cy="317541"/>
            <a:chOff x="0" y="0"/>
            <a:chExt cx="31220" cy="4330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220" cy="43309"/>
            </a:xfrm>
            <a:custGeom>
              <a:avLst/>
              <a:gdLst/>
              <a:ahLst/>
              <a:cxnLst/>
              <a:rect l="l" t="t" r="r" b="b"/>
              <a:pathLst>
                <a:path w="31220" h="43309">
                  <a:moveTo>
                    <a:pt x="0" y="0"/>
                  </a:moveTo>
                  <a:lnTo>
                    <a:pt x="31220" y="0"/>
                  </a:lnTo>
                  <a:lnTo>
                    <a:pt x="31220" y="43309"/>
                  </a:lnTo>
                  <a:lnTo>
                    <a:pt x="0" y="43309"/>
                  </a:ln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31220" cy="718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7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080320" y="6814272"/>
            <a:ext cx="3306025" cy="102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3"/>
              </a:lnSpc>
              <a:spcBef>
                <a:spcPct val="0"/>
              </a:spcBef>
            </a:pPr>
            <a:r>
              <a:rPr lang="en-US" sz="1959" b="1">
                <a:solidFill>
                  <a:srgbClr val="23527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Experience in grants/research projects (9.9%)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085000" y="9071103"/>
            <a:ext cx="3129413" cy="684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3"/>
              </a:lnSpc>
              <a:spcBef>
                <a:spcPct val="0"/>
              </a:spcBef>
            </a:pPr>
            <a:r>
              <a:rPr lang="en-US" sz="1959" b="1">
                <a:solidFill>
                  <a:srgbClr val="23527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Experience in research delivery (10.2%)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063813" y="7906774"/>
            <a:ext cx="3290461" cy="102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3"/>
              </a:lnSpc>
              <a:spcBef>
                <a:spcPct val="0"/>
              </a:spcBef>
            </a:pPr>
            <a:r>
              <a:rPr lang="en-US" sz="1959" b="1">
                <a:solidFill>
                  <a:srgbClr val="23527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Experience in audit/service evaluation (59.8%)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107729" y="5560087"/>
            <a:ext cx="3274897" cy="684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3"/>
              </a:lnSpc>
              <a:spcBef>
                <a:spcPct val="0"/>
              </a:spcBef>
            </a:pPr>
            <a:r>
              <a:rPr lang="en-US" sz="1959" b="1">
                <a:solidFill>
                  <a:srgbClr val="23527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 research experience (14.7%)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142978" y="6361422"/>
            <a:ext cx="1544438" cy="34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3"/>
              </a:lnSpc>
              <a:spcBef>
                <a:spcPct val="0"/>
              </a:spcBef>
            </a:pPr>
            <a:r>
              <a:rPr lang="en-US" sz="1959" b="1">
                <a:solidFill>
                  <a:srgbClr val="23527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Other (5.4%)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89385" y="226578"/>
            <a:ext cx="11129474" cy="493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3199" b="1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Jan – Feb 2025 -&gt; 871 responses.</a:t>
            </a:r>
          </a:p>
          <a:p>
            <a:pPr algn="ctr">
              <a:lnSpc>
                <a:spcPts val="3519"/>
              </a:lnSpc>
            </a:pPr>
            <a:endParaRPr lang="en-US" sz="31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ctr">
              <a:lnSpc>
                <a:spcPts val="3519"/>
              </a:lnSpc>
            </a:pPr>
            <a:r>
              <a:rPr lang="en-US" sz="31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The majority of respondents were pharmacists (79.1%), and the remainder pharmacy technicians (20.9%). </a:t>
            </a:r>
          </a:p>
          <a:p>
            <a:pPr algn="ctr">
              <a:lnSpc>
                <a:spcPts val="3519"/>
              </a:lnSpc>
            </a:pPr>
            <a:endParaRPr lang="en-US" sz="31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ctr">
              <a:lnSpc>
                <a:spcPts val="3519"/>
              </a:lnSpc>
            </a:pPr>
            <a:endParaRPr lang="en-US" sz="31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ctr">
              <a:lnSpc>
                <a:spcPts val="351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Most respondents were from secondary care (64.1%) followed by primary care (15.6%). </a:t>
            </a:r>
          </a:p>
          <a:p>
            <a:pPr algn="ctr">
              <a:lnSpc>
                <a:spcPts val="3519"/>
              </a:lnSpc>
              <a:spcBef>
                <a:spcPct val="0"/>
              </a:spcBef>
            </a:pPr>
            <a:endParaRPr lang="en-US" sz="31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ctr">
              <a:lnSpc>
                <a:spcPts val="3519"/>
              </a:lnSpc>
              <a:spcBef>
                <a:spcPct val="0"/>
              </a:spcBef>
            </a:pPr>
            <a:endParaRPr lang="en-US" sz="3199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ctr">
              <a:lnSpc>
                <a:spcPts val="351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The majority were based in England (82.5%).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2400" y="-81091"/>
            <a:ext cx="1203055" cy="10597789"/>
            <a:chOff x="0" y="0"/>
            <a:chExt cx="316854" cy="2791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854" cy="2791187"/>
            </a:xfrm>
            <a:custGeom>
              <a:avLst/>
              <a:gdLst/>
              <a:ahLst/>
              <a:cxnLst/>
              <a:rect l="l" t="t" r="r" b="b"/>
              <a:pathLst>
                <a:path w="316854" h="2791187">
                  <a:moveTo>
                    <a:pt x="0" y="0"/>
                  </a:moveTo>
                  <a:lnTo>
                    <a:pt x="316854" y="0"/>
                  </a:lnTo>
                  <a:lnTo>
                    <a:pt x="316854" y="2791187"/>
                  </a:lnTo>
                  <a:lnTo>
                    <a:pt x="0" y="2791187"/>
                  </a:lnTo>
                  <a:close/>
                </a:path>
              </a:pathLst>
            </a:custGeom>
            <a:solidFill>
              <a:srgbClr val="1F618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6854" cy="2829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22268" y="8755386"/>
            <a:ext cx="12693351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1"/>
              </a:lnSpc>
            </a:pPr>
            <a:r>
              <a:rPr lang="en-US" sz="2800" b="1" dirty="0">
                <a:solidFill>
                  <a:schemeClr val="tx2"/>
                </a:solidFill>
                <a:latin typeface="Futura Bold"/>
                <a:ea typeface="Futura Bold"/>
                <a:cs typeface="Futura Bold"/>
                <a:sym typeface="Futura Bold"/>
              </a:rPr>
              <a:t>A personal benefit to </a:t>
            </a:r>
            <a:r>
              <a:rPr lang="en-US" sz="2800" b="1" dirty="0" err="1">
                <a:solidFill>
                  <a:schemeClr val="tx2"/>
                </a:solidFill>
                <a:latin typeface="Futura Bold"/>
                <a:ea typeface="Futura Bold"/>
                <a:cs typeface="Futura Bold"/>
                <a:sym typeface="Futura Bold"/>
              </a:rPr>
              <a:t>incentivise</a:t>
            </a:r>
            <a:r>
              <a:rPr lang="en-US" sz="2800" b="1" dirty="0">
                <a:solidFill>
                  <a:schemeClr val="tx2"/>
                </a:solidFill>
                <a:latin typeface="Futura Bold"/>
                <a:ea typeface="Futura Bold"/>
                <a:cs typeface="Futura Bold"/>
                <a:sym typeface="Futura Bold"/>
              </a:rPr>
              <a:t> research engagement</a:t>
            </a:r>
            <a:endParaRPr lang="en-US" sz="2800" b="1" dirty="0">
              <a:solidFill>
                <a:srgbClr val="5AAAA9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97007" y="8267474"/>
            <a:ext cx="12532368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1"/>
              </a:lnSpc>
            </a:pPr>
            <a:r>
              <a:rPr lang="en-US" sz="2800" b="1" dirty="0">
                <a:solidFill>
                  <a:schemeClr val="tx2"/>
                </a:solidFill>
                <a:latin typeface="Futura Bold"/>
                <a:ea typeface="Futura Bold"/>
                <a:cs typeface="Futura Bold"/>
                <a:sym typeface="Futura Bold"/>
              </a:rPr>
              <a:t>Patient/policy outcomes as motivations to do research</a:t>
            </a:r>
            <a:endParaRPr lang="en-US" sz="2800" b="1" dirty="0">
              <a:solidFill>
                <a:srgbClr val="5AAAA9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02323" y="7743982"/>
            <a:ext cx="12123529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1"/>
              </a:lnSpc>
            </a:pPr>
            <a:r>
              <a:rPr lang="en-US" sz="2800" b="1" dirty="0">
                <a:solidFill>
                  <a:schemeClr val="tx2"/>
                </a:solidFill>
                <a:latin typeface="Futura Bold"/>
                <a:ea typeface="Futura Bold"/>
                <a:cs typeface="Futura Bold"/>
                <a:sym typeface="Futura Bold"/>
              </a:rPr>
              <a:t>Small-scale projects build confidence to engage with research</a:t>
            </a:r>
            <a:endParaRPr lang="en-US" sz="2800" b="1" dirty="0">
              <a:solidFill>
                <a:srgbClr val="5AAAA9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17661" y="7256692"/>
            <a:ext cx="12185394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1"/>
              </a:lnSpc>
            </a:pPr>
            <a:r>
              <a:rPr lang="en-US" sz="2800" b="1" dirty="0">
                <a:solidFill>
                  <a:schemeClr val="tx2"/>
                </a:solidFill>
                <a:latin typeface="Futura Bold"/>
                <a:ea typeface="Futura Bold"/>
                <a:cs typeface="Futura Bold"/>
                <a:sym typeface="Futura Bold"/>
              </a:rPr>
              <a:t>Would engage with research if it were required in revalidation</a:t>
            </a:r>
            <a:endParaRPr lang="en-US" sz="2800" b="1" dirty="0">
              <a:solidFill>
                <a:srgbClr val="5AAAA9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54308" y="1457388"/>
            <a:ext cx="12197283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1"/>
              </a:lnSpc>
            </a:pPr>
            <a:r>
              <a:rPr lang="en-US" sz="2800" b="1" dirty="0">
                <a:solidFill>
                  <a:schemeClr val="tx2"/>
                </a:solidFill>
                <a:latin typeface="Futura Bold"/>
                <a:ea typeface="Futura Bold"/>
                <a:cs typeface="Futura Bold"/>
                <a:sym typeface="Futura Bold"/>
              </a:rPr>
              <a:t>Mentorship to help monitor progress in research</a:t>
            </a:r>
            <a:endParaRPr lang="en-US" sz="2800" b="1" dirty="0">
              <a:solidFill>
                <a:srgbClr val="5AAAA9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13859" y="3250009"/>
            <a:ext cx="12571834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1"/>
              </a:lnSpc>
            </a:pPr>
            <a:r>
              <a:rPr lang="en-US" sz="2800" b="1" dirty="0">
                <a:solidFill>
                  <a:schemeClr val="tx2"/>
                </a:solidFill>
                <a:latin typeface="Futura Bold"/>
                <a:ea typeface="Futura Bold"/>
                <a:cs typeface="Futura Bold"/>
                <a:sym typeface="Futura Bold"/>
              </a:rPr>
              <a:t>Available time to do research</a:t>
            </a:r>
            <a:endParaRPr lang="en-US" sz="2800" b="1" dirty="0">
              <a:solidFill>
                <a:srgbClr val="5AAAA9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97007" y="4709205"/>
            <a:ext cx="11833441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1"/>
              </a:lnSpc>
            </a:pPr>
            <a:r>
              <a:rPr lang="en-US" sz="2800" b="1" dirty="0">
                <a:solidFill>
                  <a:schemeClr val="tx2"/>
                </a:solidFill>
                <a:latin typeface="Futura Bold"/>
                <a:ea typeface="Futura Bold"/>
                <a:cs typeface="Futura Bold"/>
                <a:sym typeface="Futura Bold"/>
              </a:rPr>
              <a:t>Hearing about research to inspire research engagement </a:t>
            </a:r>
            <a:endParaRPr lang="en-US" sz="2800" b="1" dirty="0">
              <a:solidFill>
                <a:srgbClr val="5AAAA9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02323" y="4185713"/>
            <a:ext cx="11845330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1"/>
              </a:lnSpc>
            </a:pPr>
            <a:r>
              <a:rPr lang="en-US" sz="2800" b="1" dirty="0">
                <a:solidFill>
                  <a:schemeClr val="tx2"/>
                </a:solidFill>
                <a:latin typeface="Futura Bold"/>
                <a:ea typeface="Futura Bold"/>
                <a:cs typeface="Futura Bold"/>
                <a:sym typeface="Futura Bold"/>
              </a:rPr>
              <a:t>Receiving encouragement would support research engagement</a:t>
            </a:r>
            <a:endParaRPr lang="en-US" sz="2800" b="1" dirty="0">
              <a:solidFill>
                <a:srgbClr val="5AAAA9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02323" y="3698423"/>
            <a:ext cx="12216325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1"/>
              </a:lnSpc>
            </a:pPr>
            <a:r>
              <a:rPr lang="en-US" sz="2800" b="1" dirty="0">
                <a:solidFill>
                  <a:schemeClr val="tx2"/>
                </a:solidFill>
                <a:latin typeface="Futura Bold"/>
                <a:ea typeface="Futura Bold"/>
                <a:cs typeface="Futura Bold"/>
                <a:sym typeface="Futura Bold"/>
              </a:rPr>
              <a:t>Research embedded into pharmacy job plans and career pathways</a:t>
            </a:r>
            <a:endParaRPr lang="en-US" sz="2800" b="1" dirty="0">
              <a:solidFill>
                <a:srgbClr val="5AAAA9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-293167" y="3680643"/>
            <a:ext cx="4532512" cy="1505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200" b="1" dirty="0">
                <a:solidFill>
                  <a:srgbClr val="165B8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20026" y="701211"/>
            <a:ext cx="941486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4400" b="1" dirty="0">
                <a:solidFill>
                  <a:srgbClr val="165B88"/>
                </a:solidFill>
                <a:latin typeface="Futura Bold"/>
                <a:ea typeface="Futura Bold"/>
                <a:cs typeface="Futura Bold"/>
                <a:sym typeface="Futura Bold"/>
              </a:rPr>
              <a:t>Capability-related domains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04335" y="2486100"/>
            <a:ext cx="941486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4400" b="1" dirty="0">
                <a:solidFill>
                  <a:srgbClr val="165B88"/>
                </a:solidFill>
                <a:latin typeface="Futura Bold"/>
                <a:ea typeface="Futura Bold"/>
                <a:cs typeface="Futura Bold"/>
                <a:sym typeface="Futura Bold"/>
              </a:rPr>
              <a:t>Opportunity-related domains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32901" y="6471574"/>
            <a:ext cx="941486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4400" b="1" dirty="0">
                <a:solidFill>
                  <a:srgbClr val="165B88"/>
                </a:solidFill>
                <a:latin typeface="Futura Bold"/>
                <a:ea typeface="Futura Bold"/>
                <a:cs typeface="Futura Bold"/>
                <a:sym typeface="Futura Bold"/>
              </a:rPr>
              <a:t>Motivation-related domains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03055" cy="10597789"/>
            <a:chOff x="0" y="0"/>
            <a:chExt cx="316854" cy="2791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854" cy="2791187"/>
            </a:xfrm>
            <a:custGeom>
              <a:avLst/>
              <a:gdLst/>
              <a:ahLst/>
              <a:cxnLst/>
              <a:rect l="l" t="t" r="r" b="b"/>
              <a:pathLst>
                <a:path w="316854" h="2791187">
                  <a:moveTo>
                    <a:pt x="0" y="0"/>
                  </a:moveTo>
                  <a:lnTo>
                    <a:pt x="316854" y="0"/>
                  </a:lnTo>
                  <a:lnTo>
                    <a:pt x="316854" y="2791187"/>
                  </a:lnTo>
                  <a:lnTo>
                    <a:pt x="0" y="2791187"/>
                  </a:lnTo>
                  <a:close/>
                </a:path>
              </a:pathLst>
            </a:custGeom>
            <a:solidFill>
              <a:srgbClr val="1F618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6854" cy="2829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42598" y="2247900"/>
            <a:ext cx="14002803" cy="647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5"/>
              </a:lnSpc>
            </a:pPr>
            <a:r>
              <a:rPr lang="en-US" sz="5520" b="1" spc="-270" dirty="0">
                <a:solidFill>
                  <a:srgbClr val="1F618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Thank you!</a:t>
            </a:r>
          </a:p>
          <a:p>
            <a:pPr algn="ctr">
              <a:lnSpc>
                <a:spcPts val="5575"/>
              </a:lnSpc>
            </a:pPr>
            <a:endParaRPr lang="en-US" sz="5520" b="1" spc="-270" dirty="0">
              <a:solidFill>
                <a:srgbClr val="1F618D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ctr">
              <a:lnSpc>
                <a:spcPts val="5575"/>
              </a:lnSpc>
            </a:pPr>
            <a:endParaRPr lang="en-US" sz="5520" b="1" spc="-270" dirty="0">
              <a:solidFill>
                <a:srgbClr val="1F618D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ctr">
              <a:lnSpc>
                <a:spcPts val="5575"/>
              </a:lnSpc>
            </a:pPr>
            <a:endParaRPr lang="en-US" sz="5520" b="1" spc="-270" dirty="0">
              <a:solidFill>
                <a:srgbClr val="1F618D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ctr">
              <a:lnSpc>
                <a:spcPts val="5575"/>
              </a:lnSpc>
            </a:pPr>
            <a:r>
              <a:rPr lang="en-US" sz="5520" b="1" spc="-270" dirty="0">
                <a:solidFill>
                  <a:srgbClr val="1F618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Interested in our work or want to be involved? Get in touch!</a:t>
            </a:r>
          </a:p>
          <a:p>
            <a:pPr algn="ctr">
              <a:lnSpc>
                <a:spcPts val="5575"/>
              </a:lnSpc>
            </a:pPr>
            <a:endParaRPr lang="en-US" sz="5520" b="1" spc="-270" dirty="0">
              <a:solidFill>
                <a:srgbClr val="1F618D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ctr">
              <a:lnSpc>
                <a:spcPts val="5575"/>
              </a:lnSpc>
            </a:pPr>
            <a:endParaRPr lang="en-US" sz="5520" b="1" spc="-270" dirty="0">
              <a:solidFill>
                <a:srgbClr val="1F618D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ctr">
              <a:lnSpc>
                <a:spcPts val="5575"/>
              </a:lnSpc>
            </a:pPr>
            <a:r>
              <a:rPr lang="en-US" sz="5520" b="1" spc="-270" dirty="0">
                <a:solidFill>
                  <a:srgbClr val="1F618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LinkedIn: Pharmacy Research Professionals</a:t>
            </a:r>
          </a:p>
        </p:txBody>
      </p:sp>
      <p:sp>
        <p:nvSpPr>
          <p:cNvPr id="6" name="Freeform 6"/>
          <p:cNvSpPr/>
          <p:nvPr/>
        </p:nvSpPr>
        <p:spPr>
          <a:xfrm>
            <a:off x="1649639" y="7932386"/>
            <a:ext cx="697003" cy="594354"/>
          </a:xfrm>
          <a:custGeom>
            <a:avLst/>
            <a:gdLst/>
            <a:ahLst/>
            <a:cxnLst/>
            <a:rect l="l" t="t" r="r" b="b"/>
            <a:pathLst>
              <a:path w="697003" h="594354">
                <a:moveTo>
                  <a:pt x="0" y="0"/>
                </a:moveTo>
                <a:lnTo>
                  <a:pt x="697004" y="0"/>
                </a:lnTo>
                <a:lnTo>
                  <a:pt x="697004" y="594354"/>
                </a:lnTo>
                <a:lnTo>
                  <a:pt x="0" y="594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A9A6A8E8-96EF-477E-8D3A-71852BFEFD42}"/>
              </a:ext>
            </a:extLst>
          </p:cNvPr>
          <p:cNvGrpSpPr/>
          <p:nvPr/>
        </p:nvGrpSpPr>
        <p:grpSpPr>
          <a:xfrm>
            <a:off x="17084945" y="-310789"/>
            <a:ext cx="1203055" cy="10597789"/>
            <a:chOff x="0" y="0"/>
            <a:chExt cx="316854" cy="279118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995D8C1-7E13-4938-95A7-CDE9AE47870A}"/>
                </a:ext>
              </a:extLst>
            </p:cNvPr>
            <p:cNvSpPr/>
            <p:nvPr/>
          </p:nvSpPr>
          <p:spPr>
            <a:xfrm>
              <a:off x="0" y="0"/>
              <a:ext cx="316854" cy="2791187"/>
            </a:xfrm>
            <a:custGeom>
              <a:avLst/>
              <a:gdLst/>
              <a:ahLst/>
              <a:cxnLst/>
              <a:rect l="l" t="t" r="r" b="b"/>
              <a:pathLst>
                <a:path w="316854" h="2791187">
                  <a:moveTo>
                    <a:pt x="0" y="0"/>
                  </a:moveTo>
                  <a:lnTo>
                    <a:pt x="316854" y="0"/>
                  </a:lnTo>
                  <a:lnTo>
                    <a:pt x="316854" y="2791187"/>
                  </a:lnTo>
                  <a:lnTo>
                    <a:pt x="0" y="2791187"/>
                  </a:lnTo>
                  <a:close/>
                </a:path>
              </a:pathLst>
            </a:custGeom>
            <a:solidFill>
              <a:srgbClr val="1F618D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281627C9-8B1C-4FBC-9C5E-1E2835D21432}"/>
                </a:ext>
              </a:extLst>
            </p:cNvPr>
            <p:cNvSpPr txBox="1"/>
            <p:nvPr/>
          </p:nvSpPr>
          <p:spPr>
            <a:xfrm>
              <a:off x="0" y="-38100"/>
              <a:ext cx="316854" cy="2829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299216-145c-4c0b-8a10-83fff2638364">
      <Terms xmlns="http://schemas.microsoft.com/office/infopath/2007/PartnerControls"/>
    </lcf76f155ced4ddcb4097134ff3c332f>
    <TaxCatchAll xmlns="eb80f524-4841-40aa-a51e-aee0bab5b8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B56B0716F0C4A8DCE489CFE6E16B0" ma:contentTypeVersion="14" ma:contentTypeDescription="Create a new document." ma:contentTypeScope="" ma:versionID="d06748c42739e3269af9232b41f9757f">
  <xsd:schema xmlns:xsd="http://www.w3.org/2001/XMLSchema" xmlns:xs="http://www.w3.org/2001/XMLSchema" xmlns:p="http://schemas.microsoft.com/office/2006/metadata/properties" xmlns:ns2="4d299216-145c-4c0b-8a10-83fff2638364" xmlns:ns3="eb80f524-4841-40aa-a51e-aee0bab5b8a5" targetNamespace="http://schemas.microsoft.com/office/2006/metadata/properties" ma:root="true" ma:fieldsID="7948287ff28b8f766d2eec5a89327170" ns2:_="" ns3:_="">
    <xsd:import namespace="4d299216-145c-4c0b-8a10-83fff2638364"/>
    <xsd:import namespace="eb80f524-4841-40aa-a51e-aee0bab5b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99216-145c-4c0b-8a10-83fff26383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d023d89-6bf8-49d2-a6ae-99c0c7930f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0f524-4841-40aa-a51e-aee0bab5b8a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61fb2a2-30e9-4684-8aa0-3c5a4f20e637}" ma:internalName="TaxCatchAll" ma:showField="CatchAllData" ma:web="eb80f524-4841-40aa-a51e-aee0bab5b8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0B8B17-253E-4DEB-ACBF-5ADE2D8A6D6D}">
  <ds:schemaRefs>
    <ds:schemaRef ds:uri="http://schemas.microsoft.com/office/2006/metadata/properties"/>
    <ds:schemaRef ds:uri="http://schemas.microsoft.com/office/infopath/2007/PartnerControls"/>
    <ds:schemaRef ds:uri="4d299216-145c-4c0b-8a10-83fff2638364"/>
    <ds:schemaRef ds:uri="eb80f524-4841-40aa-a51e-aee0bab5b8a5"/>
  </ds:schemaRefs>
</ds:datastoreItem>
</file>

<file path=customXml/itemProps2.xml><?xml version="1.0" encoding="utf-8"?>
<ds:datastoreItem xmlns:ds="http://schemas.openxmlformats.org/officeDocument/2006/customXml" ds:itemID="{BB6471CF-8DD2-4430-AFF4-192DD3EF91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99216-145c-4c0b-8a10-83fff2638364"/>
    <ds:schemaRef ds:uri="eb80f524-4841-40aa-a51e-aee0bab5b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417A3D-0251-4F37-BC2C-83E64E9597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298</Words>
  <Application>Microsoft Office PowerPoint</Application>
  <PresentationFormat>Custom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</vt:lpstr>
      <vt:lpstr>Arial MT Pro Bold</vt:lpstr>
      <vt:lpstr>Arial MT Pro</vt:lpstr>
      <vt:lpstr>Arial MT Pro Bold Italics</vt:lpstr>
      <vt:lpstr>Arial</vt:lpstr>
      <vt:lpstr>Futura</vt:lpstr>
      <vt:lpstr>Canva Sans Bold</vt:lpstr>
      <vt:lpstr>Canva Sans</vt:lpstr>
      <vt:lpstr>Futura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RPS Presentation</dc:title>
  <dc:creator>Jones, Charlotte E.L.</dc:creator>
  <cp:lastModifiedBy>Jones, Charlotte E.L.</cp:lastModifiedBy>
  <cp:revision>8</cp:revision>
  <dcterms:created xsi:type="dcterms:W3CDTF">2006-08-16T00:00:00Z</dcterms:created>
  <dcterms:modified xsi:type="dcterms:W3CDTF">2025-10-09T14:18:22Z</dcterms:modified>
  <dc:identifier>DAG0j7rTEM4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0x01010044CB56B0716F0C4A8DCE489CFE6E16B0</vt:lpwstr>
  </property>
</Properties>
</file>